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60"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228556-A8A8-47AA-BA3D-8798C0BD110B}" type="datetimeFigureOut">
              <a:rPr lang="es-ES" smtClean="0"/>
              <a:t>25/03/2025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26A2A-912F-4C6F-86CC-82FC8BCF0CFB}" type="slidenum">
              <a:rPr lang="es-ES" smtClean="0"/>
              <a:t>‹Nº›</a:t>
            </a:fld>
            <a:endParaRPr lang="es-ES"/>
          </a:p>
        </p:txBody>
      </p:sp>
    </p:spTree>
    <p:extLst>
      <p:ext uri="{BB962C8B-B14F-4D97-AF65-F5344CB8AC3E}">
        <p14:creationId xmlns:p14="http://schemas.microsoft.com/office/powerpoint/2010/main" val="71801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8C26A2A-912F-4C6F-86CC-82FC8BCF0CFB}" type="slidenum">
              <a:rPr lang="es-ES" smtClean="0"/>
              <a:t>8</a:t>
            </a:fld>
            <a:endParaRPr lang="es-ES"/>
          </a:p>
        </p:txBody>
      </p:sp>
    </p:spTree>
    <p:extLst>
      <p:ext uri="{BB962C8B-B14F-4D97-AF65-F5344CB8AC3E}">
        <p14:creationId xmlns:p14="http://schemas.microsoft.com/office/powerpoint/2010/main" val="133209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5FDC6-5A6D-4EC4-8CE2-F9DD2AB58148}" type="datetimeFigureOut">
              <a:rPr lang="es-ES" smtClean="0"/>
              <a:t>25/03/2025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6BBB0B-89D9-4CD6-8509-180E8DDC9B5C}" type="slidenum">
              <a:rPr lang="es-ES" smtClean="0"/>
              <a:t>‹Nº›</a:t>
            </a:fld>
            <a:endParaRPr lang="es-ES"/>
          </a:p>
        </p:txBody>
      </p:sp>
    </p:spTree>
    <p:extLst>
      <p:ext uri="{BB962C8B-B14F-4D97-AF65-F5344CB8AC3E}">
        <p14:creationId xmlns:p14="http://schemas.microsoft.com/office/powerpoint/2010/main" val="228100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5FDC6-5A6D-4EC4-8CE2-F9DD2AB58148}" type="datetimeFigureOut">
              <a:rPr lang="es-ES" smtClean="0"/>
              <a:t>25/03/2025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6BBB0B-89D9-4CD6-8509-180E8DDC9B5C}" type="slidenum">
              <a:rPr lang="es-ES" smtClean="0"/>
              <a:t>‹Nº›</a:t>
            </a:fld>
            <a:endParaRPr lang="es-ES"/>
          </a:p>
        </p:txBody>
      </p:sp>
    </p:spTree>
    <p:extLst>
      <p:ext uri="{BB962C8B-B14F-4D97-AF65-F5344CB8AC3E}">
        <p14:creationId xmlns:p14="http://schemas.microsoft.com/office/powerpoint/2010/main" val="405450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5FDC6-5A6D-4EC4-8CE2-F9DD2AB58148}" type="datetimeFigureOut">
              <a:rPr lang="es-ES" smtClean="0"/>
              <a:t>25/03/2025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6BBB0B-89D9-4CD6-8509-180E8DDC9B5C}" type="slidenum">
              <a:rPr lang="es-ES" smtClean="0"/>
              <a:t>‹Nº›</a:t>
            </a:fld>
            <a:endParaRPr lang="es-ES"/>
          </a:p>
        </p:txBody>
      </p:sp>
    </p:spTree>
    <p:extLst>
      <p:ext uri="{BB962C8B-B14F-4D97-AF65-F5344CB8AC3E}">
        <p14:creationId xmlns:p14="http://schemas.microsoft.com/office/powerpoint/2010/main" val="50399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5FDC6-5A6D-4EC4-8CE2-F9DD2AB58148}" type="datetimeFigureOut">
              <a:rPr lang="es-ES" smtClean="0"/>
              <a:t>25/03/2025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6BBB0B-89D9-4CD6-8509-180E8DDC9B5C}" type="slidenum">
              <a:rPr lang="es-ES" smtClean="0"/>
              <a:t>‹Nº›</a:t>
            </a:fld>
            <a:endParaRPr lang="es-ES"/>
          </a:p>
        </p:txBody>
      </p:sp>
    </p:spTree>
    <p:extLst>
      <p:ext uri="{BB962C8B-B14F-4D97-AF65-F5344CB8AC3E}">
        <p14:creationId xmlns:p14="http://schemas.microsoft.com/office/powerpoint/2010/main" val="394813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5FDC6-5A6D-4EC4-8CE2-F9DD2AB58148}" type="datetimeFigureOut">
              <a:rPr lang="es-ES" smtClean="0"/>
              <a:t>25/03/2025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6BBB0B-89D9-4CD6-8509-180E8DDC9B5C}" type="slidenum">
              <a:rPr lang="es-ES" smtClean="0"/>
              <a:t>‹Nº›</a:t>
            </a:fld>
            <a:endParaRPr lang="es-ES"/>
          </a:p>
        </p:txBody>
      </p:sp>
    </p:spTree>
    <p:extLst>
      <p:ext uri="{BB962C8B-B14F-4D97-AF65-F5344CB8AC3E}">
        <p14:creationId xmlns:p14="http://schemas.microsoft.com/office/powerpoint/2010/main" val="23904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5FDC6-5A6D-4EC4-8CE2-F9DD2AB58148}" type="datetimeFigureOut">
              <a:rPr lang="es-ES" smtClean="0"/>
              <a:t>25/03/2025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66BBB0B-89D9-4CD6-8509-180E8DDC9B5C}" type="slidenum">
              <a:rPr lang="es-ES" smtClean="0"/>
              <a:t>‹Nº›</a:t>
            </a:fld>
            <a:endParaRPr lang="es-ES"/>
          </a:p>
        </p:txBody>
      </p:sp>
    </p:spTree>
    <p:extLst>
      <p:ext uri="{BB962C8B-B14F-4D97-AF65-F5344CB8AC3E}">
        <p14:creationId xmlns:p14="http://schemas.microsoft.com/office/powerpoint/2010/main" val="114972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5FDC6-5A6D-4EC4-8CE2-F9DD2AB58148}" type="datetimeFigureOut">
              <a:rPr lang="es-ES" smtClean="0"/>
              <a:t>25/03/2025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66BBB0B-89D9-4CD6-8509-180E8DDC9B5C}" type="slidenum">
              <a:rPr lang="es-ES" smtClean="0"/>
              <a:t>‹Nº›</a:t>
            </a:fld>
            <a:endParaRPr lang="es-ES"/>
          </a:p>
        </p:txBody>
      </p:sp>
    </p:spTree>
    <p:extLst>
      <p:ext uri="{BB962C8B-B14F-4D97-AF65-F5344CB8AC3E}">
        <p14:creationId xmlns:p14="http://schemas.microsoft.com/office/powerpoint/2010/main" val="66974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5FDC6-5A6D-4EC4-8CE2-F9DD2AB58148}" type="datetimeFigureOut">
              <a:rPr lang="es-ES" smtClean="0"/>
              <a:t>25/03/2025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66BBB0B-89D9-4CD6-8509-180E8DDC9B5C}" type="slidenum">
              <a:rPr lang="es-ES" smtClean="0"/>
              <a:t>‹Nº›</a:t>
            </a:fld>
            <a:endParaRPr lang="es-ES"/>
          </a:p>
        </p:txBody>
      </p:sp>
    </p:spTree>
    <p:extLst>
      <p:ext uri="{BB962C8B-B14F-4D97-AF65-F5344CB8AC3E}">
        <p14:creationId xmlns:p14="http://schemas.microsoft.com/office/powerpoint/2010/main" val="349524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5FDC6-5A6D-4EC4-8CE2-F9DD2AB58148}" type="datetimeFigureOut">
              <a:rPr lang="es-ES" smtClean="0"/>
              <a:t>25/03/2025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66BBB0B-89D9-4CD6-8509-180E8DDC9B5C}" type="slidenum">
              <a:rPr lang="es-ES" smtClean="0"/>
              <a:t>‹Nº›</a:t>
            </a:fld>
            <a:endParaRPr lang="es-ES"/>
          </a:p>
        </p:txBody>
      </p:sp>
    </p:spTree>
    <p:extLst>
      <p:ext uri="{BB962C8B-B14F-4D97-AF65-F5344CB8AC3E}">
        <p14:creationId xmlns:p14="http://schemas.microsoft.com/office/powerpoint/2010/main" val="59105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5FDC6-5A6D-4EC4-8CE2-F9DD2AB58148}" type="datetimeFigureOut">
              <a:rPr lang="es-ES" smtClean="0"/>
              <a:t>25/03/2025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66BBB0B-89D9-4CD6-8509-180E8DDC9B5C}" type="slidenum">
              <a:rPr lang="es-ES" smtClean="0"/>
              <a:t>‹Nº›</a:t>
            </a:fld>
            <a:endParaRPr lang="es-ES"/>
          </a:p>
        </p:txBody>
      </p:sp>
    </p:spTree>
    <p:extLst>
      <p:ext uri="{BB962C8B-B14F-4D97-AF65-F5344CB8AC3E}">
        <p14:creationId xmlns:p14="http://schemas.microsoft.com/office/powerpoint/2010/main" val="939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5FDC6-5A6D-4EC4-8CE2-F9DD2AB58148}" type="datetimeFigureOut">
              <a:rPr lang="es-ES" smtClean="0"/>
              <a:t>25/03/2025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66BBB0B-89D9-4CD6-8509-180E8DDC9B5C}" type="slidenum">
              <a:rPr lang="es-ES" smtClean="0"/>
              <a:t>‹Nº›</a:t>
            </a:fld>
            <a:endParaRPr lang="es-ES"/>
          </a:p>
        </p:txBody>
      </p:sp>
    </p:spTree>
    <p:extLst>
      <p:ext uri="{BB962C8B-B14F-4D97-AF65-F5344CB8AC3E}">
        <p14:creationId xmlns:p14="http://schemas.microsoft.com/office/powerpoint/2010/main" val="51124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5FDC6-5A6D-4EC4-8CE2-F9DD2AB58148}" type="datetimeFigureOut">
              <a:rPr lang="es-ES" smtClean="0"/>
              <a:t>25/03/2025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BBB0B-89D9-4CD6-8509-180E8DDC9B5C}" type="slidenum">
              <a:rPr lang="es-ES" smtClean="0"/>
              <a:t>‹Nº›</a:t>
            </a:fld>
            <a:endParaRPr lang="es-ES"/>
          </a:p>
        </p:txBody>
      </p:sp>
    </p:spTree>
    <p:extLst>
      <p:ext uri="{BB962C8B-B14F-4D97-AF65-F5344CB8AC3E}">
        <p14:creationId xmlns:p14="http://schemas.microsoft.com/office/powerpoint/2010/main" val="2032712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3.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8.png"/><Relationship Id="rId7" Type="http://schemas.openxmlformats.org/officeDocument/2006/relationships/image" Target="../media/image2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iveyan.e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6.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gua PNG para descargar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6" y="1124744"/>
            <a:ext cx="9125934" cy="57332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24" y="620688"/>
            <a:ext cx="7439025"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15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3" y="2132856"/>
            <a:ext cx="8840637"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ES" dirty="0" smtClean="0"/>
              <a:t>Solicitantes</a:t>
            </a:r>
            <a:endParaRPr lang="es-ES" dirty="0"/>
          </a:p>
        </p:txBody>
      </p:sp>
      <p:sp>
        <p:nvSpPr>
          <p:cNvPr id="5" name="4 Rectángulo"/>
          <p:cNvSpPr/>
          <p:nvPr/>
        </p:nvSpPr>
        <p:spPr>
          <a:xfrm>
            <a:off x="512858" y="1340768"/>
            <a:ext cx="7992888" cy="6480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Debe indicar el carácter con el que actúa, quien se ha registrado o ingresado en el área de clientes y también según sea el caso y si corresponde el representante e interesado. </a:t>
            </a:r>
            <a:endParaRPr lang="es-ES" sz="1400" dirty="0">
              <a:solidFill>
                <a:schemeClr val="tx1"/>
              </a:solidFill>
            </a:endParaRPr>
          </a:p>
        </p:txBody>
      </p:sp>
      <p:sp>
        <p:nvSpPr>
          <p:cNvPr id="6" name="5 Elipse"/>
          <p:cNvSpPr/>
          <p:nvPr/>
        </p:nvSpPr>
        <p:spPr>
          <a:xfrm>
            <a:off x="0" y="2816932"/>
            <a:ext cx="19077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7 Conector recto de flecha"/>
          <p:cNvCxnSpPr/>
          <p:nvPr/>
        </p:nvCxnSpPr>
        <p:spPr>
          <a:xfrm flipH="1">
            <a:off x="1763688" y="2132856"/>
            <a:ext cx="43204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251520" y="6021288"/>
            <a:ext cx="3744416" cy="6480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Descargue  documentos referente a Tratamiento de Datos, debe aceptar o firmar para poder continuar con la solicitud.</a:t>
            </a:r>
            <a:endParaRPr lang="es-ES" sz="1400" dirty="0">
              <a:solidFill>
                <a:schemeClr val="tx1"/>
              </a:solidFill>
            </a:endParaRPr>
          </a:p>
        </p:txBody>
      </p:sp>
      <p:pic>
        <p:nvPicPr>
          <p:cNvPr id="1126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663" t="3387" r="5762" b="9359"/>
          <a:stretch/>
        </p:blipFill>
        <p:spPr bwMode="auto">
          <a:xfrm>
            <a:off x="4751525" y="3574696"/>
            <a:ext cx="3752591" cy="319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667" y="6489340"/>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6039558"/>
            <a:ext cx="172951" cy="172951"/>
          </a:xfrm>
          <a:prstGeom prst="rect">
            <a:avLst/>
          </a:prstGeom>
          <a:noFill/>
          <a:extLst>
            <a:ext uri="{909E8E84-426E-40DD-AFC4-6F175D3DCCD1}">
              <a14:hiddenFill xmlns:a14="http://schemas.microsoft.com/office/drawing/2010/main">
                <a:solidFill>
                  <a:srgbClr val="FFFFFF"/>
                </a:solidFill>
              </a14:hiddenFill>
            </a:ext>
          </a:extLst>
        </p:spPr>
      </p:pic>
      <p:sp>
        <p:nvSpPr>
          <p:cNvPr id="12" name="11 Elipse"/>
          <p:cNvSpPr/>
          <p:nvPr/>
        </p:nvSpPr>
        <p:spPr>
          <a:xfrm>
            <a:off x="4509302" y="5823266"/>
            <a:ext cx="320485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6588224" y="5373216"/>
            <a:ext cx="1915892" cy="45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 name="18 Conector recto de flecha"/>
          <p:cNvCxnSpPr/>
          <p:nvPr/>
        </p:nvCxnSpPr>
        <p:spPr>
          <a:xfrm>
            <a:off x="4139952" y="6345324"/>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V="1">
            <a:off x="7714153" y="5949280"/>
            <a:ext cx="170215" cy="2632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964" y="328498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76456" y="3275758"/>
            <a:ext cx="298938" cy="2989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574052"/>
            <a:ext cx="234379" cy="24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0387" y="5905701"/>
            <a:ext cx="276554" cy="26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7412" y="5282683"/>
            <a:ext cx="300812" cy="31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5706" y="6469698"/>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836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Cuenta Bancaria</a:t>
            </a:r>
            <a:endParaRPr lang="es-E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5058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827584" y="3789040"/>
            <a:ext cx="3744416" cy="6480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Debe introducir los </a:t>
            </a:r>
            <a:r>
              <a:rPr lang="es-ES" sz="1400" dirty="0" err="1" smtClean="0">
                <a:solidFill>
                  <a:schemeClr val="tx1"/>
                </a:solidFill>
              </a:rPr>
              <a:t>nros</a:t>
            </a:r>
            <a:r>
              <a:rPr lang="es-ES" sz="1400" dirty="0" smtClean="0">
                <a:solidFill>
                  <a:schemeClr val="tx1"/>
                </a:solidFill>
              </a:rPr>
              <a:t>. de la cuenta incluyendo el IBAN.</a:t>
            </a:r>
            <a:endParaRPr lang="es-ES" sz="1400" dirty="0">
              <a:solidFill>
                <a:schemeClr val="tx1"/>
              </a:solidFill>
            </a:endParaRPr>
          </a:p>
        </p:txBody>
      </p:sp>
      <p:sp>
        <p:nvSpPr>
          <p:cNvPr id="4" name="3 Elipse"/>
          <p:cNvSpPr/>
          <p:nvPr/>
        </p:nvSpPr>
        <p:spPr>
          <a:xfrm>
            <a:off x="0" y="2636912"/>
            <a:ext cx="457200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de flecha"/>
          <p:cNvCxnSpPr/>
          <p:nvPr/>
        </p:nvCxnSpPr>
        <p:spPr>
          <a:xfrm>
            <a:off x="2555776" y="321297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5004048" y="3789040"/>
            <a:ext cx="3456384" cy="6480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Adjuntar el justificante del banco con el iban del beneficiario.</a:t>
            </a:r>
            <a:endParaRPr lang="es-ES" sz="1400" dirty="0">
              <a:solidFill>
                <a:schemeClr val="tx1"/>
              </a:solidFill>
            </a:endParaRPr>
          </a:p>
        </p:txBody>
      </p:sp>
      <p:sp>
        <p:nvSpPr>
          <p:cNvPr id="10" name="9 Elipse"/>
          <p:cNvSpPr/>
          <p:nvPr/>
        </p:nvSpPr>
        <p:spPr>
          <a:xfrm>
            <a:off x="4860032" y="2653256"/>
            <a:ext cx="406794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0 Conector recto de flecha"/>
          <p:cNvCxnSpPr/>
          <p:nvPr/>
        </p:nvCxnSpPr>
        <p:spPr>
          <a:xfrm>
            <a:off x="6894004" y="321297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3960" y="3645024"/>
            <a:ext cx="36004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820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Finca/s</a:t>
            </a:r>
            <a:endParaRPr lang="es-E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222" y="1772816"/>
            <a:ext cx="902077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474177" y="1124744"/>
            <a:ext cx="7992888" cy="50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Debe aportar la descripción de las fincas, así como la documentación necesaria (escrituras, contrato de arrendamiento,  declaratoria de herederos, testamento….)  y en su caso autorización.</a:t>
            </a:r>
            <a:endParaRPr lang="es-ES" sz="1400" dirty="0">
              <a:solidFill>
                <a:schemeClr val="tx1"/>
              </a:solidFill>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94119"/>
            <a:ext cx="360040"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641" y="2564903"/>
            <a:ext cx="3666030" cy="416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Elipse"/>
          <p:cNvSpPr/>
          <p:nvPr/>
        </p:nvSpPr>
        <p:spPr>
          <a:xfrm>
            <a:off x="4119935" y="3054158"/>
            <a:ext cx="3240360" cy="8788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107504" y="3717032"/>
            <a:ext cx="3672408" cy="129614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Debe introducir la referencia catastral completa de la finca, puede estar en las escrituras o en el catastro, una vez la introduzca puede pulsar los dos cuadros situados a la derecha del recuadro y se le rellenan los tres recuadros de debajo.</a:t>
            </a:r>
            <a:endParaRPr lang="es-ES" sz="1400" dirty="0">
              <a:solidFill>
                <a:schemeClr val="tx1"/>
              </a:solidFill>
            </a:endParaRPr>
          </a:p>
        </p:txBody>
      </p:sp>
      <p:cxnSp>
        <p:nvCxnSpPr>
          <p:cNvPr id="8" name="7 Conector recto de flecha"/>
          <p:cNvCxnSpPr/>
          <p:nvPr/>
        </p:nvCxnSpPr>
        <p:spPr>
          <a:xfrm flipV="1">
            <a:off x="3275856" y="3429000"/>
            <a:ext cx="864096"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555" y="3335203"/>
            <a:ext cx="460823" cy="46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Rectángulo"/>
          <p:cNvSpPr/>
          <p:nvPr/>
        </p:nvSpPr>
        <p:spPr>
          <a:xfrm>
            <a:off x="107503" y="6011875"/>
            <a:ext cx="3801879" cy="7200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Adjuntar el anexo III/acta censal del empaquetado, lo solicita en el empaquetado donde comercializa la fruta.</a:t>
            </a:r>
            <a:endParaRPr lang="es-ES" sz="1400" dirty="0">
              <a:solidFill>
                <a:schemeClr val="tx1"/>
              </a:solidFill>
            </a:endParaRPr>
          </a:p>
        </p:txBody>
      </p:sp>
      <p:sp>
        <p:nvSpPr>
          <p:cNvPr id="18" name="17 Rectángulo"/>
          <p:cNvSpPr/>
          <p:nvPr/>
        </p:nvSpPr>
        <p:spPr>
          <a:xfrm>
            <a:off x="57463" y="5157192"/>
            <a:ext cx="2354297" cy="7200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Introducir el nombre por el cual se conoce la finca o por el cual pueda identificarla.</a:t>
            </a:r>
            <a:endParaRPr lang="es-ES" sz="1400" dirty="0">
              <a:solidFill>
                <a:schemeClr val="tx1"/>
              </a:solidFill>
            </a:endParaRPr>
          </a:p>
        </p:txBody>
      </p:sp>
      <p:cxnSp>
        <p:nvCxnSpPr>
          <p:cNvPr id="11" name="10 Conector recto de flecha"/>
          <p:cNvCxnSpPr/>
          <p:nvPr/>
        </p:nvCxnSpPr>
        <p:spPr>
          <a:xfrm flipV="1">
            <a:off x="2483768" y="4221088"/>
            <a:ext cx="1986853" cy="12241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2987824" y="4221089"/>
            <a:ext cx="2376264" cy="1656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929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Finca/s</a:t>
            </a:r>
            <a:endParaRPr lang="es-ES" dirty="0"/>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4161294" cy="4512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Elipse"/>
          <p:cNvSpPr/>
          <p:nvPr/>
        </p:nvSpPr>
        <p:spPr>
          <a:xfrm>
            <a:off x="181606" y="4352942"/>
            <a:ext cx="3960440"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4499992" y="1196752"/>
            <a:ext cx="4608512" cy="11521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Debe introducir el porcentaje de uso que tiene sobre la finca, adjuntar el documento acreditativo de la titularidad de la finca en el recuadro de fecha introducir la fecha del documento.</a:t>
            </a:r>
            <a:endParaRPr lang="es-ES" sz="1400" dirty="0">
              <a:solidFill>
                <a:schemeClr val="tx1"/>
              </a:solidFill>
            </a:endParaRPr>
          </a:p>
        </p:txBody>
      </p:sp>
      <p:cxnSp>
        <p:nvCxnSpPr>
          <p:cNvPr id="8" name="7 Conector recto de flecha"/>
          <p:cNvCxnSpPr/>
          <p:nvPr/>
        </p:nvCxnSpPr>
        <p:spPr>
          <a:xfrm flipV="1">
            <a:off x="3995936" y="2420888"/>
            <a:ext cx="504056" cy="23042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579" y="5733256"/>
            <a:ext cx="460823" cy="46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531689" y="6309320"/>
            <a:ext cx="3997127" cy="41404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Una vez tenga todos los datos completo, pulse guardar.</a:t>
            </a:r>
            <a:endParaRPr lang="es-ES" sz="1400" dirty="0">
              <a:solidFill>
                <a:schemeClr val="tx1"/>
              </a:solidFill>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570707"/>
            <a:ext cx="3712150" cy="405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12 Conector recto de flecha"/>
          <p:cNvCxnSpPr/>
          <p:nvPr/>
        </p:nvCxnSpPr>
        <p:spPr>
          <a:xfrm>
            <a:off x="4427984" y="5733256"/>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H="1">
            <a:off x="4644008" y="6194079"/>
            <a:ext cx="432048" cy="3222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693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Finca/s</a:t>
            </a:r>
            <a:endParaRPr lang="es-E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7" y="1916832"/>
            <a:ext cx="9110851" cy="211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590010" y="4030856"/>
            <a:ext cx="3997127" cy="41404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Una vez tenga las fincas, van a ir apareciendo de esta manera.</a:t>
            </a:r>
            <a:endParaRPr lang="es-ES" sz="1400" dirty="0">
              <a:solidFill>
                <a:schemeClr val="tx1"/>
              </a:solidFill>
            </a:endParaRPr>
          </a:p>
        </p:txBody>
      </p:sp>
      <p:sp>
        <p:nvSpPr>
          <p:cNvPr id="6" name="5 Rectángulo"/>
          <p:cNvSpPr/>
          <p:nvPr/>
        </p:nvSpPr>
        <p:spPr>
          <a:xfrm>
            <a:off x="7164288" y="870039"/>
            <a:ext cx="1800200" cy="7200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En caso de querer eliminar alguna pulse aquí.</a:t>
            </a:r>
          </a:p>
        </p:txBody>
      </p:sp>
      <p:sp>
        <p:nvSpPr>
          <p:cNvPr id="7" name="6 Rectángulo"/>
          <p:cNvSpPr/>
          <p:nvPr/>
        </p:nvSpPr>
        <p:spPr>
          <a:xfrm>
            <a:off x="7092280" y="4509120"/>
            <a:ext cx="1800200" cy="7200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Una vez tenga todos los datos de las fincas, debe pulsar siguiente.</a:t>
            </a:r>
          </a:p>
        </p:txBody>
      </p:sp>
      <p:sp>
        <p:nvSpPr>
          <p:cNvPr id="8" name="7 Rectángulo"/>
          <p:cNvSpPr/>
          <p:nvPr/>
        </p:nvSpPr>
        <p:spPr>
          <a:xfrm>
            <a:off x="43957" y="4419110"/>
            <a:ext cx="2016224" cy="7200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En caso que quiera retroceder en la solicitud puede pulsar aquí. </a:t>
            </a:r>
          </a:p>
        </p:txBody>
      </p:sp>
      <p:cxnSp>
        <p:nvCxnSpPr>
          <p:cNvPr id="9" name="8 Conector recto de flecha"/>
          <p:cNvCxnSpPr/>
          <p:nvPr/>
        </p:nvCxnSpPr>
        <p:spPr>
          <a:xfrm flipH="1" flipV="1">
            <a:off x="8460432" y="1590119"/>
            <a:ext cx="432048" cy="155084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8748464" y="3933056"/>
            <a:ext cx="0" cy="4860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4588573" y="3645024"/>
            <a:ext cx="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251520" y="3933056"/>
            <a:ext cx="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474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Recintos</a:t>
            </a:r>
            <a:endParaRPr lang="es-ES" dirty="0"/>
          </a:p>
        </p:txBody>
      </p:sp>
      <p:sp>
        <p:nvSpPr>
          <p:cNvPr id="4" name="3 Rectángulo"/>
          <p:cNvSpPr/>
          <p:nvPr/>
        </p:nvSpPr>
        <p:spPr>
          <a:xfrm>
            <a:off x="1331640" y="1484784"/>
            <a:ext cx="6408712" cy="41404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En este apartado debe indicar los recintos de las fincas que anteriormente aportó, debe pulsar en el desplegable y seleccionar la finca de la que va a definir el recinto.</a:t>
            </a:r>
            <a:endParaRPr lang="es-ES" sz="1400" dirty="0">
              <a:solidFill>
                <a:schemeClr val="tx1"/>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60848"/>
            <a:ext cx="8928992" cy="2421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551" y="2899924"/>
            <a:ext cx="4388034" cy="155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636912"/>
            <a:ext cx="460823" cy="46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041190"/>
            <a:ext cx="460823" cy="46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904" y="4019679"/>
            <a:ext cx="3801135" cy="282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251520" y="4653136"/>
            <a:ext cx="2484276" cy="129614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Una vez tenga la finca seleccionada, debe pulsar en </a:t>
            </a:r>
            <a:r>
              <a:rPr lang="es-ES" sz="1400" b="1" dirty="0" smtClean="0">
                <a:solidFill>
                  <a:srgbClr val="FF0000"/>
                </a:solidFill>
              </a:rPr>
              <a:t>“+” </a:t>
            </a:r>
            <a:r>
              <a:rPr lang="es-ES" sz="1400" dirty="0" smtClean="0">
                <a:solidFill>
                  <a:schemeClr val="tx1"/>
                </a:solidFill>
              </a:rPr>
              <a:t>para agregar el recinto, saldrá un aviso en caso de no conocer el nro. del recinto pulsar en no.</a:t>
            </a:r>
            <a:endParaRPr lang="es-ES" sz="1400" dirty="0">
              <a:solidFill>
                <a:schemeClr val="tx1"/>
              </a:solidFill>
            </a:endParaRPr>
          </a:p>
        </p:txBody>
      </p:sp>
      <p:cxnSp>
        <p:nvCxnSpPr>
          <p:cNvPr id="6" name="5 Conector recto de flecha"/>
          <p:cNvCxnSpPr/>
          <p:nvPr/>
        </p:nvCxnSpPr>
        <p:spPr>
          <a:xfrm flipH="1">
            <a:off x="904933" y="3502013"/>
            <a:ext cx="9046" cy="11511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endCxn id="7" idx="0"/>
          </p:cNvCxnSpPr>
          <p:nvPr/>
        </p:nvCxnSpPr>
        <p:spPr>
          <a:xfrm flipH="1">
            <a:off x="2354140" y="2060848"/>
            <a:ext cx="230411" cy="57606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2915816" y="5301208"/>
            <a:ext cx="1862752"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059" y="6380764"/>
            <a:ext cx="460823" cy="46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3979" y="1188035"/>
            <a:ext cx="3063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88" y="4289156"/>
            <a:ext cx="347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4718" y="5260770"/>
            <a:ext cx="3238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326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Recinto </a:t>
            </a:r>
            <a:endParaRPr lang="es-E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2713656"/>
            <a:ext cx="61626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35496" y="1484784"/>
            <a:ext cx="9001000" cy="41404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Debe ingresar los datos del recinto, en caso de haber pulsado que no sabe el nro. de recinto, no tendrá que ingresar el nro. </a:t>
            </a:r>
            <a:r>
              <a:rPr lang="es-ES" sz="1400" dirty="0">
                <a:solidFill>
                  <a:schemeClr val="tx1"/>
                </a:solidFill>
              </a:rPr>
              <a:t>d</a:t>
            </a:r>
            <a:r>
              <a:rPr lang="es-ES" sz="1400" dirty="0" smtClean="0">
                <a:solidFill>
                  <a:schemeClr val="tx1"/>
                </a:solidFill>
              </a:rPr>
              <a:t>e este, estos datos suelen aparecer en el anexo III/acta censal del empaquetado o en el SIGPAG.</a:t>
            </a:r>
            <a:endParaRPr lang="es-ES" sz="1400" dirty="0">
              <a:solidFill>
                <a:schemeClr val="tx1"/>
              </a:solidFill>
            </a:endParaRPr>
          </a:p>
        </p:txBody>
      </p:sp>
      <p:sp>
        <p:nvSpPr>
          <p:cNvPr id="6" name="5 Rectángulo"/>
          <p:cNvSpPr/>
          <p:nvPr/>
        </p:nvSpPr>
        <p:spPr>
          <a:xfrm>
            <a:off x="6660232" y="4509120"/>
            <a:ext cx="2376264" cy="7200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Pulse en el desplegable y seleccione el tipo de cultivo.</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740" y="1988840"/>
            <a:ext cx="1534748" cy="229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889423" y="2098741"/>
            <a:ext cx="5184576" cy="50879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Ingresar la cota, en caso de no saberlo lo puede dejar en blanco.</a:t>
            </a:r>
          </a:p>
        </p:txBody>
      </p:sp>
      <p:cxnSp>
        <p:nvCxnSpPr>
          <p:cNvPr id="7" name="6 Conector recto de flecha"/>
          <p:cNvCxnSpPr/>
          <p:nvPr/>
        </p:nvCxnSpPr>
        <p:spPr>
          <a:xfrm flipV="1">
            <a:off x="3491880" y="2636912"/>
            <a:ext cx="0" cy="17219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6156176" y="2713657"/>
            <a:ext cx="1152128" cy="15668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8197114" y="4280545"/>
            <a:ext cx="0" cy="1565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35496" y="6381327"/>
            <a:ext cx="8764041" cy="37296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Debe ingresar la superficie del recinto, puede ingresarla en cualquiera de las tres unidades de medida.</a:t>
            </a:r>
          </a:p>
        </p:txBody>
      </p:sp>
      <p:sp>
        <p:nvSpPr>
          <p:cNvPr id="13" name="12 Elipse"/>
          <p:cNvSpPr/>
          <p:nvPr/>
        </p:nvSpPr>
        <p:spPr>
          <a:xfrm>
            <a:off x="467544" y="4797152"/>
            <a:ext cx="590465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17 Conector recto de flecha"/>
          <p:cNvCxnSpPr/>
          <p:nvPr/>
        </p:nvCxnSpPr>
        <p:spPr>
          <a:xfrm>
            <a:off x="3404864" y="5733256"/>
            <a:ext cx="0" cy="7200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764" y="5767575"/>
            <a:ext cx="460823" cy="46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425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Información de consumos</a:t>
            </a:r>
            <a:endParaRPr lang="es-E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6" y="2204864"/>
            <a:ext cx="911321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35496" y="1484784"/>
            <a:ext cx="9001000" cy="41404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En este apartado debe introducir los consumos que ha tenido la/s finca/s en el año de la convocatoria de la subvención, estos consumos los debe indicar por recinto,  con lo cual debe seleccionar la finca y luego el recinto. </a:t>
            </a:r>
            <a:endParaRPr lang="es-ES" sz="1400" dirty="0">
              <a:solidFill>
                <a:schemeClr val="tx1"/>
              </a:solidFill>
            </a:endParaRPr>
          </a:p>
        </p:txBody>
      </p:sp>
      <p:sp>
        <p:nvSpPr>
          <p:cNvPr id="6" name="5 Rectángulo"/>
          <p:cNvSpPr/>
          <p:nvPr/>
        </p:nvSpPr>
        <p:spPr>
          <a:xfrm>
            <a:off x="179512" y="6184149"/>
            <a:ext cx="8856984" cy="5623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Para consultar los consumo de agua que ha tenido, si es participe de la comunidad los puede consultar en los apartados correspondiente en al web, referente a la comunidad.</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336" y="2438868"/>
            <a:ext cx="4742294" cy="11309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9466" y="4847538"/>
            <a:ext cx="3887589" cy="10513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recto de flecha"/>
          <p:cNvCxnSpPr/>
          <p:nvPr/>
        </p:nvCxnSpPr>
        <p:spPr>
          <a:xfrm flipV="1">
            <a:off x="2555776" y="2780928"/>
            <a:ext cx="1532922" cy="2880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2696288" y="3402637"/>
            <a:ext cx="2142162" cy="11784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5505" y="2163681"/>
            <a:ext cx="3063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8450" y="4572215"/>
            <a:ext cx="347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3569862"/>
            <a:ext cx="460823" cy="46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Rectángulo"/>
          <p:cNvSpPr/>
          <p:nvPr/>
        </p:nvSpPr>
        <p:spPr>
          <a:xfrm>
            <a:off x="719572" y="4653136"/>
            <a:ext cx="2376264" cy="7200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Una vez tenga seleccionada la finca y el recinto, pulse en agregar consumo.</a:t>
            </a:r>
          </a:p>
        </p:txBody>
      </p:sp>
      <p:cxnSp>
        <p:nvCxnSpPr>
          <p:cNvPr id="12" name="11 Conector recto de flecha"/>
          <p:cNvCxnSpPr>
            <a:stCxn id="17" idx="3"/>
          </p:cNvCxnSpPr>
          <p:nvPr/>
        </p:nvCxnSpPr>
        <p:spPr>
          <a:xfrm>
            <a:off x="1144391" y="3800274"/>
            <a:ext cx="277166" cy="7808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643" y="4411265"/>
            <a:ext cx="3238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181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Información de consumos</a:t>
            </a:r>
            <a:endParaRPr lang="es-E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08" y="1988840"/>
            <a:ext cx="5436604" cy="4440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54404" y="1277760"/>
            <a:ext cx="5677736" cy="6390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En este recuadro debe indicar los datos de los consumos, incluyendo el propietario del agua que ha consumido, en las fincas anteriormente descritas.</a:t>
            </a:r>
            <a:endParaRPr lang="es-ES" sz="1400" dirty="0">
              <a:solidFill>
                <a:schemeClr val="tx1"/>
              </a:solidFill>
            </a:endParaRPr>
          </a:p>
        </p:txBody>
      </p:sp>
      <p:sp>
        <p:nvSpPr>
          <p:cNvPr id="6" name="5 Rectángulo"/>
          <p:cNvSpPr/>
          <p:nvPr/>
        </p:nvSpPr>
        <p:spPr>
          <a:xfrm>
            <a:off x="5916730" y="1497811"/>
            <a:ext cx="3096344" cy="86409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En el desplegable seleccione la comunidad por la cual consumió agua el recinto correspondiente a la finca seleccionada anteriormente.</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444" y="2781772"/>
            <a:ext cx="3475410" cy="11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recto de flecha"/>
          <p:cNvCxnSpPr/>
          <p:nvPr/>
        </p:nvCxnSpPr>
        <p:spPr>
          <a:xfrm>
            <a:off x="7464902" y="2420888"/>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4932040" y="2348880"/>
            <a:ext cx="900100" cy="10081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10 Elipse"/>
          <p:cNvSpPr/>
          <p:nvPr/>
        </p:nvSpPr>
        <p:spPr>
          <a:xfrm>
            <a:off x="467544" y="3501008"/>
            <a:ext cx="491454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5735629" y="4131602"/>
            <a:ext cx="3287040" cy="5760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Debe introducir el nombre completo y el D.N.I. del titular de los consumos.</a:t>
            </a:r>
          </a:p>
        </p:txBody>
      </p:sp>
      <p:cxnSp>
        <p:nvCxnSpPr>
          <p:cNvPr id="13" name="12 Conector recto de flecha"/>
          <p:cNvCxnSpPr/>
          <p:nvPr/>
        </p:nvCxnSpPr>
        <p:spPr>
          <a:xfrm>
            <a:off x="5004048" y="3932212"/>
            <a:ext cx="731581" cy="2770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67544" y="4070733"/>
            <a:ext cx="4902294" cy="4984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5641444" y="4833156"/>
            <a:ext cx="3562326" cy="50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Introducir los consumos en cualquiera de las dos unidades de medida.</a:t>
            </a:r>
          </a:p>
        </p:txBody>
      </p:sp>
      <p:cxnSp>
        <p:nvCxnSpPr>
          <p:cNvPr id="20" name="19 Conector recto de flecha"/>
          <p:cNvCxnSpPr/>
          <p:nvPr/>
        </p:nvCxnSpPr>
        <p:spPr>
          <a:xfrm>
            <a:off x="4848531" y="4569144"/>
            <a:ext cx="983609" cy="372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5779087" y="5631695"/>
            <a:ext cx="3287040" cy="108012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Subir documento de Consentimiento para la sesión de datos, se descarga en el recuadro azul ubicado en la parte inferior izquierda del recuadro </a:t>
            </a:r>
          </a:p>
        </p:txBody>
      </p:sp>
      <p:cxnSp>
        <p:nvCxnSpPr>
          <p:cNvPr id="18" name="17 Conector recto de flecha"/>
          <p:cNvCxnSpPr/>
          <p:nvPr/>
        </p:nvCxnSpPr>
        <p:spPr>
          <a:xfrm>
            <a:off x="2627784" y="4833156"/>
            <a:ext cx="3107845" cy="8280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512" y="5991987"/>
            <a:ext cx="460823" cy="46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23 Conector recto de flecha"/>
          <p:cNvCxnSpPr/>
          <p:nvPr/>
        </p:nvCxnSpPr>
        <p:spPr>
          <a:xfrm>
            <a:off x="2123728" y="6129300"/>
            <a:ext cx="3517716" cy="4680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253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Información Consumos Otras Fuentes</a:t>
            </a:r>
            <a:endParaRPr lang="es-E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32857"/>
            <a:ext cx="888270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79512" y="1340768"/>
            <a:ext cx="8928992" cy="6480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Al  igual que la pantalla anterior, en esta debe cumplimentar los consumos de las fincas por recintos pero esta vez de las comunidades  que no se corresponde con la que ha hecho la solicitud o es agua que no proviene de pozos.</a:t>
            </a:r>
            <a:endParaRPr lang="es-ES" sz="1400" dirty="0">
              <a:solidFill>
                <a:schemeClr val="tx1"/>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3429001"/>
            <a:ext cx="360040"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7504" y="4598882"/>
            <a:ext cx="2160240" cy="199847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Una vez seleccionada la finca y el recinto, debe pulsar en “+” para incluir los consumos de ese recinto referente a otras fuentes de riego de las que indico en la pantalla anterior.</a:t>
            </a:r>
          </a:p>
        </p:txBody>
      </p:sp>
      <p:cxnSp>
        <p:nvCxnSpPr>
          <p:cNvPr id="8" name="7 Conector recto de flecha"/>
          <p:cNvCxnSpPr/>
          <p:nvPr/>
        </p:nvCxnSpPr>
        <p:spPr>
          <a:xfrm>
            <a:off x="935597" y="3789041"/>
            <a:ext cx="0" cy="720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1057" y="2420888"/>
            <a:ext cx="4055594" cy="2926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6710473" y="5013177"/>
            <a:ext cx="2398031" cy="15841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Debe cumplimentar los datos de la comunidad de la cual ha tenido los consumos así como la cantidad,  y también subir algún documento acreditativo de los consumos.</a:t>
            </a:r>
          </a:p>
        </p:txBody>
      </p:sp>
      <p:cxnSp>
        <p:nvCxnSpPr>
          <p:cNvPr id="10" name="9 Conector recto de flecha"/>
          <p:cNvCxnSpPr/>
          <p:nvPr/>
        </p:nvCxnSpPr>
        <p:spPr>
          <a:xfrm>
            <a:off x="6576651" y="4221088"/>
            <a:ext cx="587637" cy="6480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7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Debe acceder a la pagina de web de RIVEYAN</a:t>
            </a:r>
            <a:endParaRPr lang="es-ES" dirty="0"/>
          </a:p>
        </p:txBody>
      </p:sp>
      <p:sp>
        <p:nvSpPr>
          <p:cNvPr id="3" name="2 Marcador de contenido"/>
          <p:cNvSpPr>
            <a:spLocks noGrp="1"/>
          </p:cNvSpPr>
          <p:nvPr>
            <p:ph idx="1"/>
          </p:nvPr>
        </p:nvSpPr>
        <p:spPr/>
        <p:txBody>
          <a:bodyPr/>
          <a:lstStyle/>
          <a:p>
            <a:r>
              <a:rPr lang="es-ES" sz="2800" dirty="0" smtClean="0">
                <a:hlinkClick r:id="rId2"/>
              </a:rPr>
              <a:t>https://riveyan.es/</a:t>
            </a:r>
            <a:r>
              <a:rPr lang="es-ES" sz="2800" dirty="0" smtClean="0"/>
              <a:t> Una vez allí debe acceder al área de clientes</a:t>
            </a:r>
            <a:r>
              <a:rPr lang="es-ES" dirty="0"/>
              <a:t>.</a:t>
            </a:r>
            <a:endParaRPr lang="es-ES" dirty="0" smtClean="0"/>
          </a:p>
          <a:p>
            <a:pPr marL="0" indent="0">
              <a:buNone/>
            </a:pPr>
            <a:endParaRPr lang="es-E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39"/>
          <a:stretch/>
        </p:blipFill>
        <p:spPr bwMode="auto">
          <a:xfrm>
            <a:off x="1331640" y="2685085"/>
            <a:ext cx="7328247" cy="366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3" y="5877272"/>
            <a:ext cx="54292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83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Finalización de solicitud</a:t>
            </a:r>
            <a:endParaRPr lang="es-E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5" y="1484784"/>
            <a:ext cx="8968543"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427984" y="2571849"/>
            <a:ext cx="4248473" cy="4409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Al tener los consumos y todo cumplimentado puede pulsar finalizar para culminar su solicitud.</a:t>
            </a:r>
            <a:endParaRPr lang="es-ES" sz="1400" dirty="0">
              <a:solidFill>
                <a:schemeClr val="tx1"/>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555" y="4119422"/>
            <a:ext cx="460823" cy="46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54" y="3984690"/>
            <a:ext cx="5166462" cy="271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6 Conector recto de flecha"/>
          <p:cNvCxnSpPr/>
          <p:nvPr/>
        </p:nvCxnSpPr>
        <p:spPr>
          <a:xfrm>
            <a:off x="8316416" y="3032956"/>
            <a:ext cx="360041" cy="9721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5711075" y="4005064"/>
            <a:ext cx="1682289" cy="4596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rgbClr val="FF0000"/>
                </a:solidFill>
              </a:rPr>
              <a:t>IMPORTANTE LEER</a:t>
            </a:r>
          </a:p>
        </p:txBody>
      </p:sp>
      <p:cxnSp>
        <p:nvCxnSpPr>
          <p:cNvPr id="9" name="8 Conector recto de flecha"/>
          <p:cNvCxnSpPr/>
          <p:nvPr/>
        </p:nvCxnSpPr>
        <p:spPr>
          <a:xfrm flipH="1">
            <a:off x="5076056" y="4234911"/>
            <a:ext cx="635019" cy="2298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a:xfrm>
            <a:off x="6263679" y="5445224"/>
            <a:ext cx="2738699" cy="136815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Pulse imprimir para tener el resguardo de lo que ha aportado a la solicitud, tener en cuenta que esto esta sujeto a revisión. Y finalmente pulse en aceptar para finalizar la solicitud.</a:t>
            </a:r>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571" y="6309320"/>
            <a:ext cx="590453" cy="59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11 Conector recto de flecha"/>
          <p:cNvCxnSpPr/>
          <p:nvPr/>
        </p:nvCxnSpPr>
        <p:spPr>
          <a:xfrm flipV="1">
            <a:off x="4716016" y="6021288"/>
            <a:ext cx="1440160" cy="6821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553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Consultar solicitud</a:t>
            </a:r>
            <a:endParaRPr lang="es-E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260630"/>
            <a:ext cx="8928992" cy="314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2267"/>
          <a:stretch/>
        </p:blipFill>
        <p:spPr bwMode="auto">
          <a:xfrm>
            <a:off x="899592" y="2492896"/>
            <a:ext cx="2600325" cy="188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5 Conector recto de flecha"/>
          <p:cNvCxnSpPr/>
          <p:nvPr/>
        </p:nvCxnSpPr>
        <p:spPr>
          <a:xfrm>
            <a:off x="809582" y="1844824"/>
            <a:ext cx="18002"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501008"/>
            <a:ext cx="4333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71500" y="4545792"/>
            <a:ext cx="1116124" cy="20515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Debe pulsar en Subvención Pozos y en el desplegable seleccionar </a:t>
            </a:r>
            <a:r>
              <a:rPr lang="es-ES" sz="1400" dirty="0" smtClean="0">
                <a:solidFill>
                  <a:srgbClr val="FF0000"/>
                </a:solidFill>
              </a:rPr>
              <a:t>Mis Solicitudes</a:t>
            </a:r>
            <a:endParaRPr lang="es-ES" sz="1400" dirty="0">
              <a:solidFill>
                <a:srgbClr val="FF0000"/>
              </a:solidFill>
            </a:endParaRP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2403" y="3390664"/>
            <a:ext cx="27622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934395"/>
            <a:ext cx="4333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1849" y="5305321"/>
            <a:ext cx="7450025" cy="138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2636912"/>
            <a:ext cx="3063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8571" y="3222389"/>
            <a:ext cx="347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8 Conector recto de flecha"/>
          <p:cNvCxnSpPr/>
          <p:nvPr/>
        </p:nvCxnSpPr>
        <p:spPr>
          <a:xfrm>
            <a:off x="1259632" y="5661248"/>
            <a:ext cx="33221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09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Acceso a clientes</a:t>
            </a:r>
            <a:endParaRPr lang="es-ES" dirty="0"/>
          </a:p>
        </p:txBody>
      </p:sp>
      <p:sp>
        <p:nvSpPr>
          <p:cNvPr id="3" name="2 Marcador de contenido"/>
          <p:cNvSpPr>
            <a:spLocks noGrp="1"/>
          </p:cNvSpPr>
          <p:nvPr>
            <p:ph idx="1"/>
          </p:nvPr>
        </p:nvSpPr>
        <p:spPr/>
        <p:txBody>
          <a:bodyPr>
            <a:normAutofit/>
          </a:bodyPr>
          <a:lstStyle/>
          <a:p>
            <a:r>
              <a:rPr lang="es-ES" sz="2800" dirty="0" smtClean="0"/>
              <a:t>Siendo participe de alguna de las comunidades que se gestionan en </a:t>
            </a:r>
            <a:r>
              <a:rPr lang="es-ES" sz="2800" dirty="0" err="1" smtClean="0"/>
              <a:t>Riveyan</a:t>
            </a:r>
            <a:r>
              <a:rPr lang="es-ES" sz="2800" dirty="0" smtClean="0"/>
              <a:t>, puede acceder con su usuario y contraseña, en caso de no tenerlo debe solicitarlo.</a:t>
            </a:r>
          </a:p>
          <a:p>
            <a:pPr marL="0" indent="0">
              <a:buNone/>
            </a:pPr>
            <a:endParaRPr lang="es-ES" sz="2800" dirty="0" smtClean="0"/>
          </a:p>
          <a:p>
            <a:pPr marL="0" indent="0">
              <a:buNone/>
            </a:pPr>
            <a:endParaRPr lang="es-ES" sz="2800" dirty="0" smtClean="0"/>
          </a:p>
          <a:p>
            <a:pPr marL="0" indent="0">
              <a:buNone/>
            </a:pPr>
            <a:endParaRPr lang="es-ES" sz="28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750" y="3048199"/>
            <a:ext cx="3096344" cy="341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Elipse"/>
          <p:cNvSpPr/>
          <p:nvPr/>
        </p:nvSpPr>
        <p:spPr>
          <a:xfrm>
            <a:off x="5688124" y="4473116"/>
            <a:ext cx="201622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755576" y="4437112"/>
            <a:ext cx="3384376" cy="5760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Suele ser el D.N.I., N.I.E (el nro. y letra del documento de identificación.</a:t>
            </a:r>
            <a:endParaRPr lang="es-ES" sz="1400" dirty="0">
              <a:solidFill>
                <a:schemeClr val="tx1"/>
              </a:solidFill>
            </a:endParaRPr>
          </a:p>
        </p:txBody>
      </p:sp>
      <p:cxnSp>
        <p:nvCxnSpPr>
          <p:cNvPr id="7" name="6 Conector recto de flecha"/>
          <p:cNvCxnSpPr/>
          <p:nvPr/>
        </p:nvCxnSpPr>
        <p:spPr>
          <a:xfrm>
            <a:off x="4211960" y="4725144"/>
            <a:ext cx="4320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5652120" y="5013176"/>
            <a:ext cx="2088232" cy="4044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467544" y="5209083"/>
            <a:ext cx="3744416" cy="5760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Ingresar la contraseña, que le hubiera generado el programa o por la que le cambio.</a:t>
            </a:r>
            <a:endParaRPr lang="es-ES" sz="1400" dirty="0">
              <a:solidFill>
                <a:schemeClr val="tx1"/>
              </a:solidFill>
            </a:endParaRPr>
          </a:p>
        </p:txBody>
      </p:sp>
      <p:cxnSp>
        <p:nvCxnSpPr>
          <p:cNvPr id="16" name="15 Conector recto de flecha"/>
          <p:cNvCxnSpPr/>
          <p:nvPr/>
        </p:nvCxnSpPr>
        <p:spPr>
          <a:xfrm>
            <a:off x="4282702" y="5301208"/>
            <a:ext cx="4320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423" y="5823614"/>
            <a:ext cx="54292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969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Acceso a clientes</a:t>
            </a:r>
            <a:endParaRPr lang="es-ES" dirty="0"/>
          </a:p>
        </p:txBody>
      </p:sp>
      <p:sp>
        <p:nvSpPr>
          <p:cNvPr id="3" name="2 Marcador de contenido"/>
          <p:cNvSpPr>
            <a:spLocks noGrp="1"/>
          </p:cNvSpPr>
          <p:nvPr>
            <p:ph idx="1"/>
          </p:nvPr>
        </p:nvSpPr>
        <p:spPr>
          <a:xfrm>
            <a:off x="467544" y="1631895"/>
            <a:ext cx="8229600" cy="4525963"/>
          </a:xfrm>
        </p:spPr>
        <p:txBody>
          <a:bodyPr>
            <a:normAutofit/>
          </a:bodyPr>
          <a:lstStyle/>
          <a:p>
            <a:r>
              <a:rPr lang="es-ES" sz="2800" dirty="0" smtClean="0"/>
              <a:t>Dado el caso de no ser participe de alguna de las comunidades, debe registrarse.</a:t>
            </a:r>
            <a:endParaRPr lang="es-E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636912"/>
            <a:ext cx="2939821"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468" y="5268263"/>
            <a:ext cx="542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200" y="2398507"/>
            <a:ext cx="3076288" cy="436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3707904" y="3717032"/>
            <a:ext cx="1584176" cy="136815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Debe cumplimentar los datos, lo que tiene </a:t>
            </a:r>
            <a:r>
              <a:rPr lang="es-ES" sz="1400" b="1" dirty="0" smtClean="0">
                <a:solidFill>
                  <a:srgbClr val="FF0000"/>
                </a:solidFill>
              </a:rPr>
              <a:t>“*”</a:t>
            </a:r>
            <a:r>
              <a:rPr lang="es-ES" sz="1400" dirty="0" smtClean="0">
                <a:solidFill>
                  <a:schemeClr val="tx1"/>
                </a:solidFill>
              </a:rPr>
              <a:t> es obligatorio aportar.</a:t>
            </a:r>
            <a:endParaRPr lang="es-ES" sz="1400" dirty="0">
              <a:solidFill>
                <a:schemeClr val="tx1"/>
              </a:solidFill>
            </a:endParaRPr>
          </a:p>
        </p:txBody>
      </p:sp>
      <p:cxnSp>
        <p:nvCxnSpPr>
          <p:cNvPr id="7" name="6 Conector recto de flecha"/>
          <p:cNvCxnSpPr>
            <a:stCxn id="3074" idx="3"/>
          </p:cNvCxnSpPr>
          <p:nvPr/>
        </p:nvCxnSpPr>
        <p:spPr>
          <a:xfrm>
            <a:off x="3119332" y="4257092"/>
            <a:ext cx="5165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5292080" y="4275980"/>
            <a:ext cx="59612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a:xfrm>
            <a:off x="1475656" y="6093296"/>
            <a:ext cx="3528392" cy="40654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Una vez tenga todos los datos pulse registrar.</a:t>
            </a:r>
            <a:endParaRPr lang="es-ES" sz="1400" dirty="0">
              <a:solidFill>
                <a:schemeClr val="tx1"/>
              </a:solidFill>
            </a:endParaRPr>
          </a:p>
        </p:txBody>
      </p:sp>
      <p:cxnSp>
        <p:nvCxnSpPr>
          <p:cNvPr id="12" name="11 Conector recto de flecha"/>
          <p:cNvCxnSpPr>
            <a:stCxn id="13" idx="3"/>
          </p:cNvCxnSpPr>
          <p:nvPr/>
        </p:nvCxnSpPr>
        <p:spPr>
          <a:xfrm flipV="1">
            <a:off x="5004048" y="6296570"/>
            <a:ext cx="792088"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3" y="6381329"/>
            <a:ext cx="432047" cy="43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334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Acceso a Clientes</a:t>
            </a:r>
            <a:endParaRPr lang="es-E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549" y="1719292"/>
            <a:ext cx="900824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299" y="3447485"/>
            <a:ext cx="504056" cy="504056"/>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6913483" y="3951541"/>
            <a:ext cx="2160240" cy="86409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Para obtener información acerca de la subvención debe pulsar en </a:t>
            </a:r>
            <a:r>
              <a:rPr lang="es-ES" sz="1400" dirty="0" smtClean="0">
                <a:solidFill>
                  <a:srgbClr val="FF0000"/>
                </a:solidFill>
              </a:rPr>
              <a:t>“Mas información”</a:t>
            </a:r>
            <a:endParaRPr lang="es-ES" sz="1400" dirty="0">
              <a:solidFill>
                <a:srgbClr val="FF0000"/>
              </a:solidFill>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726" y="4455596"/>
            <a:ext cx="5400601" cy="238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7 Conector recto de flecha"/>
          <p:cNvCxnSpPr/>
          <p:nvPr/>
        </p:nvCxnSpPr>
        <p:spPr>
          <a:xfrm>
            <a:off x="6475355" y="3699513"/>
            <a:ext cx="360039" cy="2520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H="1">
            <a:off x="6403347" y="4383589"/>
            <a:ext cx="432047" cy="5040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1619672" y="1203059"/>
            <a:ext cx="5616624" cy="4320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Una vez se registre o ingrese se le va arrojar una pantalla parecida a esta.</a:t>
            </a:r>
            <a:endParaRPr lang="es-ES" sz="1400" dirty="0">
              <a:solidFill>
                <a:srgbClr val="FF0000"/>
              </a:solidFill>
            </a:endParaRPr>
          </a:p>
        </p:txBody>
      </p:sp>
    </p:spTree>
    <p:extLst>
      <p:ext uri="{BB962C8B-B14F-4D97-AF65-F5344CB8AC3E}">
        <p14:creationId xmlns:p14="http://schemas.microsoft.com/office/powerpoint/2010/main" val="3124328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Presentar Solicitud</a:t>
            </a:r>
            <a:endParaRPr lang="es-E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0"/>
            <a:ext cx="921297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542183" y="3799710"/>
            <a:ext cx="2592288" cy="4320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Pulse en “Presentar solicitud”</a:t>
            </a:r>
            <a:endParaRPr lang="es-ES" sz="1400" dirty="0">
              <a:solidFill>
                <a:srgbClr val="FF0000"/>
              </a:solidFill>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75" r="21235" b="25568"/>
          <a:stretch/>
        </p:blipFill>
        <p:spPr bwMode="auto">
          <a:xfrm>
            <a:off x="3407434" y="3429000"/>
            <a:ext cx="2872596" cy="187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7 Conector recto de flecha"/>
          <p:cNvCxnSpPr/>
          <p:nvPr/>
        </p:nvCxnSpPr>
        <p:spPr>
          <a:xfrm>
            <a:off x="7171648" y="3429000"/>
            <a:ext cx="216024"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6444208" y="4509120"/>
            <a:ext cx="288032"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970244"/>
            <a:ext cx="54292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74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Presentar solicitud</a:t>
            </a:r>
            <a:endParaRPr lang="es-E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891654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07504" y="4455390"/>
            <a:ext cx="7452320" cy="5760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u="sng" dirty="0" smtClean="0">
                <a:solidFill>
                  <a:srgbClr val="FF0000"/>
                </a:solidFill>
              </a:rPr>
              <a:t>IMPORTANTE: </a:t>
            </a:r>
            <a:r>
              <a:rPr lang="es-ES" sz="1400" b="1" dirty="0" smtClean="0">
                <a:solidFill>
                  <a:srgbClr val="FF0000"/>
                </a:solidFill>
              </a:rPr>
              <a:t>leer este recuadro para tener la documentación necesaria para cumplimentar el formulario.</a:t>
            </a:r>
            <a:endParaRPr lang="es-ES" sz="1400" b="1" dirty="0">
              <a:solidFill>
                <a:srgbClr val="FF0000"/>
              </a:solidFill>
            </a:endParaRPr>
          </a:p>
        </p:txBody>
      </p:sp>
      <p:cxnSp>
        <p:nvCxnSpPr>
          <p:cNvPr id="6" name="5 Conector recto de flecha"/>
          <p:cNvCxnSpPr/>
          <p:nvPr/>
        </p:nvCxnSpPr>
        <p:spPr>
          <a:xfrm>
            <a:off x="3833664" y="3978959"/>
            <a:ext cx="0"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32016" y="5440078"/>
            <a:ext cx="2351752" cy="129614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Una vez cerrado puede volver a consultar la información, pulsando en el recuadro de “Información” ubicado en la parte superior derecha de la pantalla.</a:t>
            </a:r>
            <a:endParaRPr lang="es-ES" sz="1200" dirty="0">
              <a:solidFill>
                <a:schemeClr val="tx1"/>
              </a:solidFill>
            </a:endParaRPr>
          </a:p>
        </p:txBody>
      </p:sp>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495" b="28738"/>
          <a:stretch/>
        </p:blipFill>
        <p:spPr bwMode="auto">
          <a:xfrm>
            <a:off x="3112943" y="5068091"/>
            <a:ext cx="2592288" cy="178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926" y="5691582"/>
            <a:ext cx="542925" cy="542925"/>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7740352" y="4455390"/>
            <a:ext cx="1355700" cy="221397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rgbClr val="FF0000"/>
                </a:solidFill>
              </a:rPr>
              <a:t>En caso de no ser el titular del agua debe descargar y aportar firmado el consentimiento para la cesión de datos.</a:t>
            </a:r>
            <a:endParaRPr lang="es-ES" sz="1400" b="1" dirty="0">
              <a:solidFill>
                <a:srgbClr val="FF0000"/>
              </a:solidFill>
            </a:endParaRPr>
          </a:p>
        </p:txBody>
      </p:sp>
      <p:sp>
        <p:nvSpPr>
          <p:cNvPr id="8" name="7 Elipse"/>
          <p:cNvSpPr/>
          <p:nvPr/>
        </p:nvSpPr>
        <p:spPr>
          <a:xfrm>
            <a:off x="6516216" y="2492896"/>
            <a:ext cx="1296144" cy="396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0 Conector recto de flecha"/>
          <p:cNvCxnSpPr>
            <a:stCxn id="8" idx="5"/>
          </p:cNvCxnSpPr>
          <p:nvPr/>
        </p:nvCxnSpPr>
        <p:spPr>
          <a:xfrm>
            <a:off x="7622544" y="2830941"/>
            <a:ext cx="621864" cy="14621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29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Nueva solicitud</a:t>
            </a:r>
            <a:endParaRPr lang="es-ES" dirty="0"/>
          </a:p>
        </p:txBody>
      </p:sp>
      <p:pic>
        <p:nvPicPr>
          <p:cNvPr id="921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31"/>
          <a:stretch/>
        </p:blipFill>
        <p:spPr bwMode="auto">
          <a:xfrm>
            <a:off x="74454" y="1556792"/>
            <a:ext cx="9105506" cy="1844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670" r="2787" b="8769"/>
          <a:stretch/>
        </p:blipFill>
        <p:spPr bwMode="auto">
          <a:xfrm>
            <a:off x="3275856" y="4050746"/>
            <a:ext cx="2700069" cy="228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6149608" y="2924944"/>
            <a:ext cx="2880320" cy="50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Para presentar hacer la solicitud, debe pulsar en “Nueva Solicitud”</a:t>
            </a:r>
            <a:endParaRPr lang="es-ES" sz="1400" dirty="0">
              <a:solidFill>
                <a:schemeClr val="tx1"/>
              </a:solidFill>
            </a:endParaRPr>
          </a:p>
        </p:txBody>
      </p:sp>
      <p:sp>
        <p:nvSpPr>
          <p:cNvPr id="4" name="3 Elipse"/>
          <p:cNvSpPr/>
          <p:nvPr/>
        </p:nvSpPr>
        <p:spPr>
          <a:xfrm>
            <a:off x="4403822" y="4545379"/>
            <a:ext cx="12307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5910" y="4840225"/>
            <a:ext cx="542925" cy="5429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de flecha"/>
          <p:cNvCxnSpPr/>
          <p:nvPr/>
        </p:nvCxnSpPr>
        <p:spPr>
          <a:xfrm>
            <a:off x="7674388" y="2708920"/>
            <a:ext cx="0" cy="1440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H="1">
            <a:off x="5868144" y="3501008"/>
            <a:ext cx="281465"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838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Solicitud</a:t>
            </a:r>
            <a:endParaRPr lang="es-E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2780928"/>
            <a:ext cx="9108504" cy="170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539552" y="1518468"/>
            <a:ext cx="7992888" cy="6480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En este apartado debe indicar en el desplegable de Comunidad,  la comunidad de pozo/s por la cual concurriría a la subvención, también puede aportar alguna observación referente a la solicitud.</a:t>
            </a:r>
            <a:endParaRPr lang="es-ES" sz="1400" dirty="0">
              <a:solidFill>
                <a:schemeClr val="tx1"/>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59700"/>
            <a:ext cx="521840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de flecha"/>
          <p:cNvCxnSpPr/>
          <p:nvPr/>
        </p:nvCxnSpPr>
        <p:spPr>
          <a:xfrm>
            <a:off x="683568" y="3645024"/>
            <a:ext cx="655783" cy="1048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4442200"/>
            <a:ext cx="3063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04" y="4169398"/>
            <a:ext cx="347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7790" y="4237563"/>
            <a:ext cx="456210" cy="45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04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1106</Words>
  <Application>Microsoft Office PowerPoint</Application>
  <PresentationFormat>Presentación en pantalla (4:3)</PresentationFormat>
  <Paragraphs>72</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Debe acceder a la pagina de web de RIVEYAN</vt:lpstr>
      <vt:lpstr>Acceso a clientes</vt:lpstr>
      <vt:lpstr>Acceso a clientes</vt:lpstr>
      <vt:lpstr>Acceso a Clientes</vt:lpstr>
      <vt:lpstr>Presentar Solicitud</vt:lpstr>
      <vt:lpstr>Presentar solicitud</vt:lpstr>
      <vt:lpstr>Nueva solicitud</vt:lpstr>
      <vt:lpstr>Solicitud</vt:lpstr>
      <vt:lpstr>Solicitantes</vt:lpstr>
      <vt:lpstr>Cuenta Bancaria</vt:lpstr>
      <vt:lpstr>Finca/s</vt:lpstr>
      <vt:lpstr>Finca/s</vt:lpstr>
      <vt:lpstr>Finca/s</vt:lpstr>
      <vt:lpstr>Recintos</vt:lpstr>
      <vt:lpstr>Recinto </vt:lpstr>
      <vt:lpstr>Información de consumos</vt:lpstr>
      <vt:lpstr>Información de consumos</vt:lpstr>
      <vt:lpstr>Información Consumos Otras Fuentes</vt:lpstr>
      <vt:lpstr>Finalización de solicitud</vt:lpstr>
      <vt:lpstr>Consultar solicitud</vt:lpstr>
    </vt:vector>
  </TitlesOfParts>
  <Company>Lobillo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Valeria Duran Lorenzo</dc:creator>
  <cp:lastModifiedBy>Andrea Valeria Duran Lorenzo</cp:lastModifiedBy>
  <cp:revision>22</cp:revision>
  <dcterms:created xsi:type="dcterms:W3CDTF">2025-03-25T09:10:42Z</dcterms:created>
  <dcterms:modified xsi:type="dcterms:W3CDTF">2025-03-25T13:21:46Z</dcterms:modified>
</cp:coreProperties>
</file>